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26"/>
  </p:notesMasterIdLst>
  <p:sldIdLst>
    <p:sldId id="257" r:id="rId2"/>
    <p:sldId id="264" r:id="rId3"/>
    <p:sldId id="318" r:id="rId4"/>
    <p:sldId id="320" r:id="rId5"/>
    <p:sldId id="366" r:id="rId6"/>
    <p:sldId id="321" r:id="rId7"/>
    <p:sldId id="368" r:id="rId8"/>
    <p:sldId id="322" r:id="rId9"/>
    <p:sldId id="323" r:id="rId10"/>
    <p:sldId id="369" r:id="rId11"/>
    <p:sldId id="324" r:id="rId12"/>
    <p:sldId id="325" r:id="rId13"/>
    <p:sldId id="328" r:id="rId14"/>
    <p:sldId id="331" r:id="rId15"/>
    <p:sldId id="332" r:id="rId16"/>
    <p:sldId id="334" r:id="rId17"/>
    <p:sldId id="335" r:id="rId18"/>
    <p:sldId id="337" r:id="rId19"/>
    <p:sldId id="341" r:id="rId20"/>
    <p:sldId id="370" r:id="rId21"/>
    <p:sldId id="372" r:id="rId22"/>
    <p:sldId id="342" r:id="rId23"/>
    <p:sldId id="373" r:id="rId24"/>
    <p:sldId id="3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vd" initials="a" lastIdx="3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71156" autoAdjust="0"/>
  </p:normalViewPr>
  <p:slideViewPr>
    <p:cSldViewPr snapToGrid="0">
      <p:cViewPr varScale="1">
        <p:scale>
          <a:sx n="85" d="100"/>
          <a:sy n="85" d="100"/>
        </p:scale>
        <p:origin x="20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A50D-01DB-47CA-B0F0-ECD5A0AEFDC0}" type="datetimeFigureOut">
              <a:rPr lang="ko-KR" altLang="en-US" smtClean="0"/>
              <a:t>2025. 4. 16.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10AA-3F79-4A83-B6E2-5C05A7216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6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Specular component Is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Ii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cosine omega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 </a:t>
            </a:r>
            <a:r>
              <a:rPr kumimoji="1" lang="ko-KR" altLang="en-US" dirty="0"/>
              <a:t>제곱을 곱한 값입니다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surface point</a:t>
            </a:r>
            <a:r>
              <a:rPr kumimoji="1" lang="ko-KR" altLang="en-US" dirty="0"/>
              <a:t>로 부터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로 가는 </a:t>
            </a:r>
            <a:r>
              <a:rPr kumimoji="1" lang="en-US" altLang="ko-KR" dirty="0"/>
              <a:t>viewing 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  light direction 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normal vector N</a:t>
            </a:r>
            <a:r>
              <a:rPr kumimoji="1" lang="ko-KR" altLang="en-US" dirty="0"/>
              <a:t>간의 입사각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를 적용하여 그림과 같이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구할 수 있습니다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 입니다</a:t>
            </a:r>
            <a:r>
              <a:rPr kumimoji="1" lang="en-US" altLang="ko-KR" dirty="0"/>
              <a:t>. small 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강도를 조절하는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가 줄어들면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viewing direction V</a:t>
            </a:r>
            <a:r>
              <a:rPr kumimoji="1" lang="ko-KR" altLang="en-US" dirty="0"/>
              <a:t>가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과 가까와 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강도는 더 세 집니다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반대로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각도가 벌어질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효과는 떨어집니다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1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diffuse, specular reflection</a:t>
            </a:r>
            <a:r>
              <a:rPr kumimoji="1" lang="ko-KR" altLang="en-US" dirty="0"/>
              <a:t>을 모두 사용하여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화병들의 표면에 반짝거리는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선명하게 드러나는 것을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small n</a:t>
            </a:r>
            <a:r>
              <a:rPr kumimoji="1" lang="ko-KR" altLang="en-US" dirty="0"/>
              <a:t>의 크기에 따라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의 강도가 달라지는 것을 보여줍니다</a:t>
            </a:r>
            <a:r>
              <a:rPr kumimoji="1" lang="en-US" altLang="ko-KR" dirty="0"/>
              <a:t>. n=1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파트는 매우 퍼져있게 보입니다</a:t>
            </a:r>
            <a:r>
              <a:rPr kumimoji="1" lang="en-US" altLang="ko-KR" dirty="0"/>
              <a:t>. n</a:t>
            </a:r>
            <a:r>
              <a:rPr kumimoji="1" lang="ko-KR" altLang="en-US" dirty="0"/>
              <a:t>이 점점 증가할 수록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효과를 주는 부분은 작게 모이게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더 </a:t>
            </a:r>
            <a:r>
              <a:rPr kumimoji="1" lang="en-US" altLang="ko-KR" dirty="0"/>
              <a:t>shiny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surface</a:t>
            </a:r>
            <a:r>
              <a:rPr kumimoji="1" lang="ko-KR" altLang="en-US" dirty="0"/>
              <a:t>로 인식되게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왜 그럴까요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8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Phone reflection model</a:t>
            </a:r>
            <a:r>
              <a:rPr kumimoji="1" lang="ko-KR" altLang="en-US" dirty="0"/>
              <a:t>의 전체를 식으로 표현해 보면 이와 같습니다</a:t>
            </a:r>
            <a:r>
              <a:rPr kumimoji="1" lang="en-US" altLang="ko-KR" dirty="0"/>
              <a:t>. Ambient, Diffuse, Specular reflection part</a:t>
            </a:r>
            <a:r>
              <a:rPr kumimoji="1" lang="ko-KR" altLang="en-US" dirty="0"/>
              <a:t>들이 모여서 전체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표현하게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0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계산 식은 매우 빠르게 계산되어야 하기 때문에 조금이라도 계산 시간을 줄이는 것이 중요합니다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약간의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simplification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기법이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등분하는 벡터라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Specular component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것이 아이디어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계산하는 것은 입사각과 동일한 반사각을 이용하여 반사광 방향을 찾아야 하므로 약간의 시간이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증감과 같은 형태를 띱니다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사용하여 계산시간을 줄여보자는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approximate version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슬라이드는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의 계산이 </a:t>
            </a:r>
            <a:r>
              <a:rPr kumimoji="1" lang="en-US" altLang="ko-KR" dirty="0"/>
              <a:t>red, green, blue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마다 따로따로 계산되어야 한다는 것을 보여주고 있습니다</a:t>
            </a:r>
            <a:r>
              <a:rPr kumimoji="1" lang="en-US" altLang="ko-KR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92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환경에서 각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어떻게 결정될 지 생각해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A, B, C, D, E, F, 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cube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우리가 앞에서 공부한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공식을 이용하여 계산될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attribute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값으로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camera position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uniform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전달될 수 있으므로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해당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계산할 수 있을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포함하지 않고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예를 들어 그림에서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H, I, J, K, 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우리는 어떻게 계산하여야 할까요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?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이를 위해 크게 두 가지 다른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 technique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제시되었습니다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바로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앞에서 말한 바와 같이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과는 다른 용어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mesh data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있을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(intensity)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이용해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에서만 계산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그리고 나서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아닌 다른 중간 부분의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vertex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가지고 있는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pixel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값을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interpolate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하여 구합니다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1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의 경우는 조금 더 많은 계산을 사용합니다</a:t>
            </a:r>
            <a:r>
              <a:rPr kumimoji="1" lang="en-US" altLang="ko-KR" dirty="0"/>
              <a:t>. Vertex</a:t>
            </a:r>
            <a:r>
              <a:rPr kumimoji="1" lang="ko-KR" altLang="en-US" dirty="0"/>
              <a:t>를 포함한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만을 계산하는 것이 아니라 모든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을 사용하여 따로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</a:t>
            </a:r>
            <a:r>
              <a:rPr kumimoji="1" lang="en-US" altLang="ko-KR" dirty="0"/>
              <a:t>, vertex</a:t>
            </a:r>
            <a:r>
              <a:rPr kumimoji="1" lang="ko-KR" altLang="en-US" dirty="0"/>
              <a:t>를 포함하지 않은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normal vector </a:t>
            </a:r>
            <a:r>
              <a:rPr kumimoji="1" lang="ko-KR" altLang="en-US" dirty="0"/>
              <a:t>계산을 위해 </a:t>
            </a:r>
            <a:r>
              <a:rPr kumimoji="1" lang="en-US" altLang="ko-KR" dirty="0"/>
              <a:t>vertex </a:t>
            </a:r>
            <a:r>
              <a:rPr kumimoji="1" lang="en-US" altLang="ko-KR" dirty="0" err="1"/>
              <a:t>nomral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해 줍니다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를 양쪽 </a:t>
            </a:r>
            <a:r>
              <a:rPr kumimoji="1" lang="en-US" altLang="ko-KR" dirty="0"/>
              <a:t>vertex 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N1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N2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계산하는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일단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만 계산되면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도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relfection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을 사용하여 독립적으로 계산할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97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여기에 </a:t>
            </a:r>
            <a:r>
              <a:rPr kumimoji="1" lang="en-US" altLang="ko-KR" dirty="0" err="1"/>
              <a:t>Gouraud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같은 </a:t>
            </a:r>
            <a:r>
              <a:rPr kumimoji="1" lang="en-US" altLang="ko-KR" dirty="0"/>
              <a:t>scene</a:t>
            </a:r>
            <a:r>
              <a:rPr kumimoji="1" lang="ko-KR" altLang="en-US" dirty="0"/>
              <a:t>을 비교해 볼 수 있습니다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이 좀 더 정교한 </a:t>
            </a:r>
            <a:r>
              <a:rPr kumimoji="1" lang="en-US" altLang="ko-KR" dirty="0"/>
              <a:t>lighting </a:t>
            </a:r>
            <a:r>
              <a:rPr kumimoji="1" lang="ko-KR" altLang="en-US" dirty="0"/>
              <a:t>효과들을 보여주는 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벽에 보이는 간접조명 효과라든지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화병의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더 반짝거린다는지 하는 것들입니다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 알아보겠습니다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표면에 닿아 반사되는 현상만을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예로는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illumination, Cook/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Torrence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한편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 뿐아니라 다른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반사되어 나온 빛도 다시 광원으로 고려하여 그 효과를 계산하는 방법입니다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다른 반사광에 의한 조명효과를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indirect illumination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이라고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그러니까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(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direct)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(indirect)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조명을 다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물리적으로 더 정확하고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 더 현실적인 렌더링을 만들어 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비해 계산 시간이 많이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447A0B-3CCE-43D1-AFE0-FE84222C85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구분은 앞의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경우와는 다른 개념의 구분입니다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OpenGL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graphics library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기본적으로 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자유곡면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free-form surface)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존재하지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직선이나 삼각형들로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approximation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그려지게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64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모두 삼각형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 그림에서와 같이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실제 곡면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처럼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rendering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곡면이 아닌 다각형들이 눈에 확연히 보이게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이유는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사용되는 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다각형들의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정의된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 않은 채로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연산에 사용되기 때문입니다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56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에는 원칙적으로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의 개념이 없습니다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안에 속한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항상 그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과 같습니다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 그림의 가운데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와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에 의해 공유되는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는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그려질 때마다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을 바꾸어 가며 여러 번 사용됩니다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그러니까 </a:t>
            </a:r>
            <a:r>
              <a:rPr kumimoji="1" lang="en" altLang="ko-KR" dirty="0"/>
              <a:t>WebGL</a:t>
            </a:r>
            <a:r>
              <a:rPr kumimoji="1" lang="ko-KR" altLang="en-US" dirty="0"/>
              <a:t>의 경우에 우리는 이런 경우 </a:t>
            </a:r>
            <a:r>
              <a:rPr kumimoji="1" lang="en-US" altLang="ko-KR" dirty="0"/>
              <a:t>gl.</a:t>
            </a:r>
            <a:r>
              <a:rPr kumimoji="1" lang="en" altLang="ko-Kore-KR" dirty="0"/>
              <a:t>TRIANGLE_FAN</a:t>
            </a:r>
            <a:r>
              <a:rPr kumimoji="1" lang="ko-KR" altLang="en-US" dirty="0"/>
              <a:t>이나 </a:t>
            </a:r>
            <a:r>
              <a:rPr kumimoji="1" lang="en" altLang="ko-Kore-KR" dirty="0" err="1"/>
              <a:t>gl.TRIANGLE_STRIP</a:t>
            </a:r>
            <a:r>
              <a:rPr kumimoji="1" lang="en" altLang="ko-Kore-KR" dirty="0"/>
              <a:t> </a:t>
            </a:r>
            <a:r>
              <a:rPr kumimoji="1" lang="ko-KR" altLang="en-US" dirty="0"/>
              <a:t>이 아니고 </a:t>
            </a:r>
            <a:r>
              <a:rPr kumimoji="1" lang="en" altLang="ko-Kore-KR" dirty="0" err="1"/>
              <a:t>gl.TRIANGLE</a:t>
            </a:r>
            <a:r>
              <a:rPr kumimoji="1" lang="ko-KR" altLang="en-US" dirty="0"/>
              <a:t>을 사용해야 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8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Smooth shading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에 대해 유일한 </a:t>
            </a:r>
            <a:r>
              <a:rPr kumimoji="1" lang="en" altLang="ko-Kore-KR" dirty="0"/>
              <a:t>normal vector</a:t>
            </a:r>
            <a:r>
              <a:rPr kumimoji="1" lang="ko-KR" altLang="en-US" dirty="0"/>
              <a:t>가 계산됩니다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오른쪽 그림과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공유하는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각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평균 값이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물론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영향을 공평하게 하기 위해서는 이 계산에 </a:t>
            </a:r>
            <a:r>
              <a:rPr kumimoji="1" lang="en" altLang="ko-Kore-KR" dirty="0"/>
              <a:t>unit face normal</a:t>
            </a:r>
            <a:r>
              <a:rPr kumimoji="1" lang="ko-KR" altLang="en-US" dirty="0"/>
              <a:t>들이 사용되어야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이렇게 하고 나서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가 없는 부분들의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들을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하여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" altLang="ko-Kore-KR" dirty="0"/>
              <a:t>lighting </a:t>
            </a:r>
            <a:r>
              <a:rPr kumimoji="1" lang="ko-KR" altLang="en-US" dirty="0"/>
              <a:t>연산에 사용하게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5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과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을 구현하는 데에는 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</a:t>
            </a:r>
            <a:r>
              <a:rPr kumimoji="1" lang="ko-KR" altLang="en-US" dirty="0"/>
              <a:t>이나 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 </a:t>
            </a:r>
            <a:r>
              <a:rPr kumimoji="1" lang="ko-KR" altLang="en-US" dirty="0"/>
              <a:t>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그림을 보면 하나의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그리는 데 있어 필요한 </a:t>
            </a:r>
            <a:r>
              <a:rPr kumimoji="1" lang="en" altLang="ko-Kore-KR" dirty="0"/>
              <a:t>vertex normal </a:t>
            </a:r>
            <a:r>
              <a:rPr kumimoji="1" lang="ko-KR" altLang="en-US" dirty="0"/>
              <a:t>들이 모두 다 같은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로 지정되었고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그 </a:t>
            </a:r>
            <a:r>
              <a:rPr kumimoji="1" lang="en" altLang="ko-Kore-KR" dirty="0"/>
              <a:t>normal </a:t>
            </a:r>
            <a:r>
              <a:rPr kumimoji="1" lang="ko-KR" altLang="en-US" dirty="0"/>
              <a:t>사이를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하거나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shading), vertex </a:t>
            </a:r>
            <a:r>
              <a:rPr kumimoji="1" lang="ko-KR" altLang="en-US" dirty="0"/>
              <a:t>상에 계산된 </a:t>
            </a:r>
            <a:r>
              <a:rPr kumimoji="1" lang="en" altLang="ko-Kore-KR" dirty="0"/>
              <a:t>intensity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shading) </a:t>
            </a:r>
            <a:r>
              <a:rPr kumimoji="1" lang="ko-KR" altLang="en-US" dirty="0"/>
              <a:t>방법이 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그러나 </a:t>
            </a:r>
            <a:r>
              <a:rPr kumimoji="1" lang="en" altLang="ko-Kore-KR" dirty="0"/>
              <a:t>flat shading</a:t>
            </a:r>
            <a:r>
              <a:rPr kumimoji="1" lang="ko-KR" altLang="en-US" dirty="0"/>
              <a:t>의 경우 하나의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경우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적용하더라도 모든 부분에서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ore-KR" dirty="0"/>
              <a:t>intensity) </a:t>
            </a:r>
            <a:r>
              <a:rPr kumimoji="1" lang="ko-KR" altLang="en-US" dirty="0"/>
              <a:t>이 모두 같다는 점을 알아야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반면에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의 경우 한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이루는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들이 모두 다를 수 있으며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이들을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하게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할 경우 오른쪽 그림과 같은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의 변화를 볼 수 있게 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따라서 </a:t>
            </a:r>
            <a:r>
              <a:rPr kumimoji="1" lang="en" altLang="ko-Kore-KR" dirty="0"/>
              <a:t>lighting</a:t>
            </a:r>
            <a:r>
              <a:rPr kumimoji="1" lang="ko-KR" altLang="en-US" dirty="0"/>
              <a:t>에서 계산된 </a:t>
            </a:r>
            <a:r>
              <a:rPr kumimoji="1" lang="en" altLang="ko-Kore-KR" dirty="0"/>
              <a:t>intensity</a:t>
            </a:r>
            <a:r>
              <a:rPr kumimoji="1" lang="ko-KR" altLang="en-US" dirty="0"/>
              <a:t>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나타내게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설명하기전에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서로 다른 것임을 밝혀둡니다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대해서는 이 강의 후반부에 설명될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자체적으로 빛을 발하지 않는 물체는 자신에게 들어오는 빛을 반사하여 그 빛깔을 나타내게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이란 그런 의미입니다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반사하는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세가지 부분으로 나뉩니다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매우 기초적인 어두운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color, diffuse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고유의 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받아 특별히 반짝이는 부분으로 생각될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구에서 부분별로 표현하면 이렇게 되겠죠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8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식으로 나타내면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특정부분의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우리는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세개의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: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나타내고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diffuse,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specular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어느 한 지점의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part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합으로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사이의 값이어야 하지만 합이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필요는 없습니다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세가지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중에서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Ambient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모든 부분에 대해 일정한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constant default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물체를 비추는 빛이 전혀 없다고 해도 물체가 가지는 희미한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만약에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없다면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light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없는 경우 우리는 아무것도 보지 못하게 될 것입니다</a:t>
            </a:r>
            <a:r>
              <a:rPr lang="en-US" altLang="ko-KR" sz="1200" kern="10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2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사용하여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예입니다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물체들은 윤곽만 확인할 수 있는 정도의 어두운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등불과 같이 빛을 내는 물체들은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매우 밝겠죠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그림에서도 밝게 보이고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Diffuse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물체가 가진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입사되는 빛을 받을때 반사되어 보이는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Id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 cosine 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표현되는 데요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입사되는 빛의 양을 말합니다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받는 지점에서의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 normal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그 지점에서부터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light source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향하는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간의 각도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커지면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수직에 가까와 지면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cosine that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가까와 짐으로써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전체적으로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줄어 듭니다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따라서 어두운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작아지면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방향이 점점 일치할 수록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늘어 밝은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한낮에 태양이 머리위쪽에 있을 때 가장 태양열을 많이 받는 것과 비슷한 이치입니다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모두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unit vector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경우에는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= Ii (L dot N)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 표현할 수 있겠죠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Ambient</a:t>
            </a:r>
            <a:r>
              <a:rPr kumimoji="1" lang="ko-KR" altLang="en-US" dirty="0"/>
              <a:t>만을 이용하여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이미지와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</a:t>
            </a:r>
            <a:r>
              <a:rPr kumimoji="1" lang="ko-KR" altLang="en-US" dirty="0"/>
              <a:t>를 모두 이용한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를 비교해 보면 이와 같습니다</a:t>
            </a:r>
            <a:r>
              <a:rPr kumimoji="1" lang="en-US" altLang="ko-KR" dirty="0"/>
              <a:t>. Diffuse</a:t>
            </a:r>
            <a:r>
              <a:rPr kumimoji="1" lang="ko-KR" altLang="en-US" dirty="0"/>
              <a:t>가 들어감으로써 전체적인 이미지의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실제와 훨씬 비슷한 느낌을 받게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거울에 태양빛을 반사하여 나오는 반사광을 눈으로 직접 보면 매우 눈이 부신 경험을 누구나 했을 것입니다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이렇게 눈과 거울을 잇는 벡터가 정확히 반사광의 방향과 같은 경우 눈이 부시게 빛나는 현상을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에 비치는 입사광과 반사광이 각각 </a:t>
            </a:r>
            <a:r>
              <a:rPr kumimoji="1" lang="en-US" altLang="ko-KR" dirty="0"/>
              <a:t>surface normal </a:t>
            </a:r>
            <a:r>
              <a:rPr kumimoji="1" lang="ko-KR" altLang="en-US" dirty="0"/>
              <a:t>과 이루는 각도를 입사각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반사각이라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가 이상적인 거울일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두 각도는 같습니다</a:t>
            </a:r>
            <a:r>
              <a:rPr kumimoji="1" lang="en-US" altLang="ko-KR" dirty="0"/>
              <a:t>. Specular </a:t>
            </a:r>
            <a:r>
              <a:rPr kumimoji="1" lang="en-US" altLang="ko-KR" dirty="0" err="1"/>
              <a:t>refelction</a:t>
            </a:r>
            <a:r>
              <a:rPr kumimoji="1" lang="ko-KR" altLang="en-US" dirty="0"/>
              <a:t>은 이와 같이 반사각과 카메라가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를 바라보는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와 관계가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3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4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0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84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480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altLang="ko-KR" sz="3600" dirty="0"/>
              <a:t>07</a:t>
            </a:r>
            <a:r>
              <a:rPr lang="en-US" sz="3600" dirty="0"/>
              <a:t> Lighting</a:t>
            </a:r>
            <a:r>
              <a:rPr lang="en-US" altLang="ko-KR" sz="3600" dirty="0"/>
              <a:t>_1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5078228"/>
            <a:ext cx="6400800" cy="560572"/>
          </a:xfrm>
        </p:spPr>
        <p:txBody>
          <a:bodyPr/>
          <a:lstStyle/>
          <a:p>
            <a:r>
              <a:rPr lang="en-US" dirty="0"/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5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Component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10</a:t>
            </a:fld>
            <a:endParaRPr lang="ko-KR" altLang="en-US"/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3" y="988865"/>
            <a:ext cx="7376317" cy="296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8CEEC6-878D-664A-8BD1-684E829FC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1" y="1099195"/>
            <a:ext cx="4033149" cy="2742541"/>
          </a:xfrm>
          <a:prstGeom prst="rect">
            <a:avLst/>
          </a:prstGeom>
        </p:spPr>
      </p:pic>
      <p:sp>
        <p:nvSpPr>
          <p:cNvPr id="11" name="호 10">
            <a:extLst>
              <a:ext uri="{FF2B5EF4-FFF2-40B4-BE49-F238E27FC236}">
                <a16:creationId xmlns:a16="http://schemas.microsoft.com/office/drawing/2014/main" id="{5E77F89D-CD05-8645-A20D-FAC2C4261BA9}"/>
              </a:ext>
            </a:extLst>
          </p:cNvPr>
          <p:cNvSpPr/>
          <p:nvPr/>
        </p:nvSpPr>
        <p:spPr bwMode="auto">
          <a:xfrm>
            <a:off x="9236990" y="2805192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7FECD293-D0CE-2249-9F17-0361986CEA7A}"/>
              </a:ext>
            </a:extLst>
          </p:cNvPr>
          <p:cNvSpPr/>
          <p:nvPr/>
        </p:nvSpPr>
        <p:spPr bwMode="auto">
          <a:xfrm rot="17068207">
            <a:off x="9338598" y="2776613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/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blipFill>
                <a:blip r:embed="rId5"/>
                <a:stretch>
                  <a:fillRect l="-12500" r="-12500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/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blipFill>
                <a:blip r:embed="rId6"/>
                <a:stretch>
                  <a:fillRect l="-16667" r="-8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호 15">
            <a:extLst>
              <a:ext uri="{FF2B5EF4-FFF2-40B4-BE49-F238E27FC236}">
                <a16:creationId xmlns:a16="http://schemas.microsoft.com/office/drawing/2014/main" id="{88C3755B-1AC6-5A4D-B480-18AB4752D7F1}"/>
              </a:ext>
            </a:extLst>
          </p:cNvPr>
          <p:cNvSpPr/>
          <p:nvPr/>
        </p:nvSpPr>
        <p:spPr bwMode="auto">
          <a:xfrm rot="16710156">
            <a:off x="9128270" y="2364060"/>
            <a:ext cx="1007826" cy="1332562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/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ko-KR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0F9D58D0-0C72-9048-9D91-B3A5F208DFBE}"/>
              </a:ext>
            </a:extLst>
          </p:cNvPr>
          <p:cNvSpPr/>
          <p:nvPr/>
        </p:nvSpPr>
        <p:spPr>
          <a:xfrm>
            <a:off x="7854051" y="3768270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760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920443" y="1141385"/>
            <a:ext cx="4432515" cy="45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Ambient + Diffuse + Specular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3BAD-391A-4E02-A459-06FAD5E6E26C}" type="slidenum">
              <a:rPr lang="ko-KR" altLang="en-US"/>
              <a:pPr/>
              <a:t>11</a:t>
            </a:fld>
            <a:endParaRPr lang="ko-KR" altLang="en-US"/>
          </a:p>
        </p:txBody>
      </p:sp>
      <p:graphicFrame>
        <p:nvGraphicFramePr>
          <p:cNvPr id="1638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697764"/>
              </p:ext>
            </p:extLst>
          </p:nvPr>
        </p:nvGraphicFramePr>
        <p:xfrm>
          <a:off x="435337" y="1784564"/>
          <a:ext cx="5402726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3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337" y="1784564"/>
                        <a:ext cx="5402726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A613474-40A0-6440-A81B-3726F2301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9669" y="1141385"/>
            <a:ext cx="317069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Ambient + Diffuse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EA03BCD-358F-4F41-9225-F9C779FB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52132"/>
              </p:ext>
            </p:extLst>
          </p:nvPr>
        </p:nvGraphicFramePr>
        <p:xfrm>
          <a:off x="6219175" y="1784563"/>
          <a:ext cx="5403613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175" y="1784563"/>
                        <a:ext cx="5403613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0BC8662-9BAA-154E-848D-55E13902270A}"/>
              </a:ext>
            </a:extLst>
          </p:cNvPr>
          <p:cNvSpPr/>
          <p:nvPr/>
        </p:nvSpPr>
        <p:spPr>
          <a:xfrm>
            <a:off x="894871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F4DB2-736C-9E47-AC65-DB7B63A626D7}"/>
              </a:ext>
            </a:extLst>
          </p:cNvPr>
          <p:cNvSpPr/>
          <p:nvPr/>
        </p:nvSpPr>
        <p:spPr>
          <a:xfrm>
            <a:off x="6297597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666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 of n in Specular Reflection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B7A6-9D59-4523-AE6D-9F308EEAFBD9}" type="slidenum">
              <a:rPr lang="ko-KR" altLang="en-US"/>
              <a:pPr/>
              <a:t>12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BE748C-90F8-9846-80A6-E6D4669C8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9" t="9266" r="5563" b="14350"/>
          <a:stretch/>
        </p:blipFill>
        <p:spPr>
          <a:xfrm>
            <a:off x="444093" y="959602"/>
            <a:ext cx="5222929" cy="5238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7ED696-C63F-F54B-9FE9-90132B7F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5" y="3578816"/>
            <a:ext cx="2703526" cy="18722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AEB7CF-D7F0-4147-A60E-2811198A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893" y="3578815"/>
            <a:ext cx="2703525" cy="1872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/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blipFill>
                <a:blip r:embed="rId6"/>
                <a:stretch>
                  <a:fillRect t="-6667" r="-1290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/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blipFill>
                <a:blip r:embed="rId7"/>
                <a:stretch>
                  <a:fillRect t="-3333" r="-8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E63BB28-CA33-5A49-AB68-5147DA4D412E}"/>
              </a:ext>
            </a:extLst>
          </p:cNvPr>
          <p:cNvSpPr/>
          <p:nvPr/>
        </p:nvSpPr>
        <p:spPr>
          <a:xfrm>
            <a:off x="1031046" y="6198030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https://slideplayer.com/slide/7698973/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80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 (Final)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2D5F-75D2-4EBD-A6B5-F77880CFED37}" type="slidenum">
              <a:rPr lang="ko-KR" altLang="en-US"/>
              <a:pPr/>
              <a:t>13</a:t>
            </a:fld>
            <a:endParaRPr lang="ko-KR" altLang="en-US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7" y="1257807"/>
            <a:ext cx="7244667" cy="7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B7409-C95F-AC4F-B3B4-CEE292F4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21" y="1968285"/>
            <a:ext cx="4033149" cy="27425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C7E61F-099A-574D-95B1-9C02FD5023C7}"/>
              </a:ext>
            </a:extLst>
          </p:cNvPr>
          <p:cNvSpPr/>
          <p:nvPr/>
        </p:nvSpPr>
        <p:spPr>
          <a:xfrm>
            <a:off x="1716721" y="4572356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134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98961-7134-4848-8CD8-6C448B2E15DA}"/>
              </a:ext>
            </a:extLst>
          </p:cNvPr>
          <p:cNvGrpSpPr/>
          <p:nvPr/>
        </p:nvGrpSpPr>
        <p:grpSpPr>
          <a:xfrm>
            <a:off x="6826250" y="2350576"/>
            <a:ext cx="4844511" cy="4098656"/>
            <a:chOff x="6934201" y="3276600"/>
            <a:chExt cx="3305175" cy="3162300"/>
          </a:xfrm>
          <a:noFill/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6D780EF6-D375-354E-AFCF-01E3DC5276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2116233"/>
                </p:ext>
              </p:extLst>
            </p:nvPr>
          </p:nvGraphicFramePr>
          <p:xfrm>
            <a:off x="6934201" y="3276600"/>
            <a:ext cx="3305175" cy="316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3304762" imgH="3161905" progId="Paint.Picture">
                    <p:embed/>
                  </p:oleObj>
                </mc:Choice>
                <mc:Fallback>
                  <p:oleObj name="비트맵 이미지" r:id="rId3" imgW="3304762" imgH="3161905" progId="Paint.Picture">
                    <p:embed/>
                    <p:pic>
                      <p:nvPicPr>
                        <p:cNvPr id="16896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4201" y="3276600"/>
                          <a:ext cx="3305175" cy="3162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9EA8E162-EF9D-A74A-B502-FCDBA69EB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34401" y="4407738"/>
              <a:ext cx="430735" cy="1307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w="med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3F817D3-23FC-FC4F-8170-A61308F4C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4714" y="4102937"/>
              <a:ext cx="381000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/>
                <a:t>R</a:t>
              </a:r>
            </a:p>
          </p:txBody>
        </p:sp>
      </p:grp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1925" y="1066800"/>
                <a:ext cx="10585343" cy="2057400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/ 2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We can use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instead of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because it takes too much time to compute exact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Now, the approximation version: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1925" y="1066800"/>
                <a:ext cx="10585343" cy="2057400"/>
              </a:xfrm>
              <a:blipFill>
                <a:blip r:embed="rId6"/>
                <a:stretch>
                  <a:fillRect l="-1319" t="-61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AE2D-117F-4BCB-95E3-CC1FBD94F761}" type="slidenum">
              <a:rPr lang="ko-KR" altLang="en-US"/>
              <a:pPr/>
              <a:t>14</a:t>
            </a:fld>
            <a:endParaRPr lang="ko-KR" altLang="en-US"/>
          </a:p>
        </p:txBody>
      </p:sp>
      <p:pic>
        <p:nvPicPr>
          <p:cNvPr id="168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4" y="3095786"/>
            <a:ext cx="6645664" cy="69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89463-0CA1-1046-AA46-AD2233205579}"/>
              </a:ext>
            </a:extLst>
          </p:cNvPr>
          <p:cNvSpPr txBox="1"/>
          <p:nvPr/>
        </p:nvSpPr>
        <p:spPr>
          <a:xfrm>
            <a:off x="585439" y="4564174"/>
            <a:ext cx="6240811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7030A0"/>
                </a:solidFill>
              </a:rPr>
              <a:t>Observation: If L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goes left,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then: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R goes right so theta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H goes left so angle between N and H decreases</a:t>
            </a:r>
            <a:endParaRPr kumimoji="1"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510A47-2BCF-1D41-978D-2C19F962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25" y="665405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4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 Model - Components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19932" y="1066800"/>
            <a:ext cx="9819468" cy="533400"/>
          </a:xfrm>
        </p:spPr>
        <p:txBody>
          <a:bodyPr/>
          <a:lstStyle/>
          <a:p>
            <a:r>
              <a:rPr lang="en-US" altLang="ko-KR" dirty="0"/>
              <a:t>R, G, B components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667E-B1BF-476C-8C16-68D2B728DE6F}" type="slidenum">
              <a:rPr lang="ko-KR" altLang="en-US"/>
              <a:pPr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/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𝑠𝑟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endParaRPr kumimoji="1" lang="en-US" altLang="ko-Kore-KR" sz="2800" dirty="0"/>
              </a:p>
              <a:p>
                <a:r>
                  <a:rPr kumimoji="1" lang="en-US" altLang="ko-Kore-KR" sz="2400" dirty="0"/>
                  <a:t>where </a:t>
                </a:r>
                <a:endParaRPr kumimoji="1" lang="en-US" altLang="ko-Kore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final color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ambient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diffuse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specular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ambient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incident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blipFill>
                <a:blip r:embed="rId3"/>
                <a:stretch>
                  <a:fillRect l="-2177" r="-1244" b="-19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Interpolative Shading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0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</p:spPr>
            <p:txBody>
              <a:bodyPr/>
              <a:lstStyle/>
              <a:p>
                <a:r>
                  <a:rPr lang="en-US" altLang="ko-KR" dirty="0"/>
                  <a:t>Technique for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computing intermediate pixels in polygon rendering with lighting </a:t>
                </a:r>
              </a:p>
              <a:p>
                <a:pPr lvl="1"/>
                <a:r>
                  <a:rPr lang="en-US" altLang="ko-KR" dirty="0"/>
                  <a:t>pixels including vertices: A, B, C, D, E, F, G</a:t>
                </a:r>
              </a:p>
              <a:p>
                <a:pPr lvl="2"/>
                <a:r>
                  <a:rPr lang="en-US" altLang="ko-KR" dirty="0"/>
                  <a:t>intensity can be computed using vertex coordinates and vertex </a:t>
                </a:r>
                <a:r>
                  <a:rPr lang="en-US" altLang="ko-KR" dirty="0" err="1"/>
                  <a:t>normals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intermediate pixels (ex. H, I, J, K, L, ...)</a:t>
                </a:r>
              </a:p>
              <a:p>
                <a:pPr lvl="2"/>
                <a:r>
                  <a:rPr lang="en-US" altLang="ko-KR" dirty="0"/>
                  <a:t>How do we compute the intensities? </a:t>
                </a:r>
              </a:p>
              <a:p>
                <a:r>
                  <a:rPr lang="en-US" altLang="ko-KR" dirty="0"/>
                  <a:t>Two alternatives</a:t>
                </a:r>
              </a:p>
              <a:p>
                <a:pPr lvl="1"/>
                <a:r>
                  <a:rPr lang="en-US" altLang="ko-KR" dirty="0" err="1"/>
                  <a:t>Gourad</a:t>
                </a:r>
                <a:r>
                  <a:rPr lang="en-US" altLang="ko-KR" dirty="0"/>
                  <a:t> shading</a:t>
                </a:r>
              </a:p>
              <a:p>
                <a:pPr lvl="1"/>
                <a:r>
                  <a:rPr lang="en-US" altLang="ko-KR" dirty="0" err="1"/>
                  <a:t>Phong</a:t>
                </a:r>
                <a:r>
                  <a:rPr lang="en-US" altLang="ko-KR" dirty="0"/>
                  <a:t> shading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err="1"/>
                  <a:t>Phong</a:t>
                </a:r>
                <a:r>
                  <a:rPr lang="en-US" altLang="ko-KR" dirty="0"/>
                  <a:t> illumination model)</a:t>
                </a:r>
              </a:p>
            </p:txBody>
          </p:sp>
        </mc:Choice>
        <mc:Fallback xmlns="">
          <p:sp>
            <p:nvSpPr>
              <p:cNvPr id="173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  <a:blipFill>
                <a:blip r:embed="rId3"/>
                <a:stretch>
                  <a:fillRect l="-565" t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43700-B998-2A48-874B-B44343C6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28" y="3338194"/>
            <a:ext cx="2415576" cy="215773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EB644CA-5535-E34A-847F-142AC1D4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96487"/>
              </p:ext>
            </p:extLst>
          </p:nvPr>
        </p:nvGraphicFramePr>
        <p:xfrm>
          <a:off x="7602532" y="3119120"/>
          <a:ext cx="336868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085">
                  <a:extLst>
                    <a:ext uri="{9D8B030D-6E8A-4147-A177-3AD203B41FA5}">
                      <a16:colId xmlns:a16="http://schemas.microsoft.com/office/drawing/2014/main" val="1340238225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83634370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17360749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23435048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106461681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78898590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4246702347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9068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4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4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4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18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8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9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422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BD16566F-1B0F-4340-8F3C-5E3BD4F6F1BB}"/>
              </a:ext>
            </a:extLst>
          </p:cNvPr>
          <p:cNvSpPr/>
          <p:nvPr/>
        </p:nvSpPr>
        <p:spPr bwMode="auto">
          <a:xfrm>
            <a:off x="9074147" y="3457576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1E12AA-AD61-A449-B02E-43D03B6E7C6A}"/>
              </a:ext>
            </a:extLst>
          </p:cNvPr>
          <p:cNvSpPr/>
          <p:nvPr/>
        </p:nvSpPr>
        <p:spPr bwMode="auto">
          <a:xfrm>
            <a:off x="8240710" y="3852864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7D8AFC-2E5B-3B43-BABD-A8846BD8445E}"/>
              </a:ext>
            </a:extLst>
          </p:cNvPr>
          <p:cNvSpPr/>
          <p:nvPr/>
        </p:nvSpPr>
        <p:spPr bwMode="auto">
          <a:xfrm>
            <a:off x="8256580" y="4962528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5CF5D4-1D77-1B43-8F4E-9800CC4A6ECD}"/>
              </a:ext>
            </a:extLst>
          </p:cNvPr>
          <p:cNvSpPr/>
          <p:nvPr/>
        </p:nvSpPr>
        <p:spPr bwMode="auto">
          <a:xfrm>
            <a:off x="9038741" y="534305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656F95-BE54-314E-9684-1D931EA3FF2B}"/>
              </a:ext>
            </a:extLst>
          </p:cNvPr>
          <p:cNvSpPr/>
          <p:nvPr/>
        </p:nvSpPr>
        <p:spPr bwMode="auto">
          <a:xfrm>
            <a:off x="9919805" y="498610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774932-8343-B045-B00D-A8A25367C870}"/>
              </a:ext>
            </a:extLst>
          </p:cNvPr>
          <p:cNvSpPr/>
          <p:nvPr/>
        </p:nvSpPr>
        <p:spPr bwMode="auto">
          <a:xfrm>
            <a:off x="9905517" y="3905175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A15563-2211-F14E-9375-01E3CF428A06}"/>
              </a:ext>
            </a:extLst>
          </p:cNvPr>
          <p:cNvSpPr/>
          <p:nvPr/>
        </p:nvSpPr>
        <p:spPr bwMode="auto">
          <a:xfrm>
            <a:off x="9072718" y="4279151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Shading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08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73437" y="1066800"/>
                <a:ext cx="11313763" cy="2520950"/>
              </a:xfrm>
            </p:spPr>
            <p:txBody>
              <a:bodyPr/>
              <a:lstStyle/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is computed only at each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vertex with given vertex coordinates and normal. </a:t>
                </a:r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in the figure</a:t>
                </a:r>
                <a:endParaRPr lang="ko-KR" altLang="en-US" sz="2400" dirty="0"/>
              </a:p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of intermediate pixels: interpolated from the intensities of the pixels of vertices</a:t>
                </a:r>
              </a:p>
            </p:txBody>
          </p:sp>
        </mc:Choice>
        <mc:Fallback xmlns="">
          <p:sp>
            <p:nvSpPr>
              <p:cNvPr id="174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437" y="1066800"/>
                <a:ext cx="11313763" cy="2520950"/>
              </a:xfrm>
              <a:blipFill>
                <a:blip r:embed="rId3"/>
                <a:stretch>
                  <a:fillRect l="-897" t="-3518" r="-13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07D-1576-4494-82AC-F84880DF6722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18ACDFB1-5DC1-A448-934E-A73F35A26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37822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DF193FA-BC19-3A49-8B1B-FF5D057A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44680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A9BBD7D9-2EDA-A44F-B57D-ADFD766B1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1538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D679676C-1F77-D142-912D-5FBFDF8BC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8396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9D3E0F18-D30E-6A42-A32F-AB9162093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06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68BC3D1-0FDA-494A-9FBA-B9DAEB6B3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4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DBC60506-DFFA-9544-9B8D-5312E5D46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22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BE5E400-82F1-174B-92B1-10DFFAA0A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8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9516AF17-547C-624E-9966-84CA958DC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0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C6D42A94-3060-8542-A101-3BE742597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2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5EF22E36-8DA1-A34C-928E-BBA2E60C0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0017" y="3020218"/>
            <a:ext cx="12954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172BFF71-CA0B-5D40-983A-579F6A2F4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9217" y="4239418"/>
            <a:ext cx="762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D2224581-7D5A-0F4C-9D4B-4021049B32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3963" y="5458618"/>
            <a:ext cx="1815254" cy="685799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C89BC15D-8003-7040-AFE4-167B5B379F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5417" y="4163218"/>
            <a:ext cx="2895600" cy="76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D9018124-501D-494A-B0E0-F38691587F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3445152"/>
            <a:ext cx="1358710" cy="718066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6F998204-BE00-EB48-8265-7A9449939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9217" y="5458618"/>
            <a:ext cx="2971800" cy="1524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9BF6C1EC-D837-D449-8781-06C55DDFFD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4163218"/>
            <a:ext cx="0" cy="14478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BCFFBC96-3101-EB4C-85F7-CD947966D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016" y="5611018"/>
            <a:ext cx="1586655" cy="565688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7">
            <a:extLst>
              <a:ext uri="{FF2B5EF4-FFF2-40B4-BE49-F238E27FC236}">
                <a16:creationId xmlns:a16="http://schemas.microsoft.com/office/drawing/2014/main" id="{867F0D39-329E-2740-8B35-F10BBA521AD0}"/>
              </a:ext>
            </a:extLst>
          </p:cNvPr>
          <p:cNvSpPr>
            <a:spLocks/>
          </p:cNvSpPr>
          <p:nvPr/>
        </p:nvSpPr>
        <p:spPr bwMode="auto">
          <a:xfrm rot="-5624888">
            <a:off x="4810096" y="3829468"/>
            <a:ext cx="381000" cy="12978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9">
            <a:extLst>
              <a:ext uri="{FF2B5EF4-FFF2-40B4-BE49-F238E27FC236}">
                <a16:creationId xmlns:a16="http://schemas.microsoft.com/office/drawing/2014/main" id="{6E4A2F21-9789-9044-BB90-66C68B871D21}"/>
              </a:ext>
            </a:extLst>
          </p:cNvPr>
          <p:cNvSpPr>
            <a:spLocks/>
          </p:cNvSpPr>
          <p:nvPr/>
        </p:nvSpPr>
        <p:spPr bwMode="auto">
          <a:xfrm rot="-16298412">
            <a:off x="5495412" y="2559050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1">
            <a:extLst>
              <a:ext uri="{FF2B5EF4-FFF2-40B4-BE49-F238E27FC236}">
                <a16:creationId xmlns:a16="http://schemas.microsoft.com/office/drawing/2014/main" id="{B29AF870-6182-FD45-BAFC-A811A1864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817" y="4087018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89C45651-6811-824B-B565-17D9432CD4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3217" y="3242380"/>
            <a:ext cx="851091" cy="844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Phong Shading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650929" y="990600"/>
            <a:ext cx="10740325" cy="982191"/>
          </a:xfrm>
        </p:spPr>
        <p:txBody>
          <a:bodyPr/>
          <a:lstStyle/>
          <a:p>
            <a:r>
              <a:rPr lang="en-US" altLang="ko-KR" sz="2400" dirty="0"/>
              <a:t>Interpolate the normal vectors</a:t>
            </a:r>
          </a:p>
          <a:p>
            <a:r>
              <a:rPr lang="en-US" altLang="ko-KR" sz="2400" dirty="0"/>
              <a:t>Compute the intensity at every pixel</a:t>
            </a:r>
            <a:endParaRPr lang="ko-KR" altLang="en-US" sz="2400" dirty="0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CD65-9AD9-4A3E-948B-9473C401A8BB}" type="slidenum">
              <a:rPr lang="ko-KR" altLang="en-US"/>
              <a:pPr/>
              <a:t>18</a:t>
            </a:fld>
            <a:endParaRPr lang="ko-KR" altLang="en-US"/>
          </a:p>
        </p:txBody>
      </p:sp>
      <p:sp>
        <p:nvSpPr>
          <p:cNvPr id="176132" name="Line 4"/>
          <p:cNvSpPr>
            <a:spLocks noChangeShapeType="1"/>
          </p:cNvSpPr>
          <p:nvPr/>
        </p:nvSpPr>
        <p:spPr bwMode="auto">
          <a:xfrm>
            <a:off x="2286000" y="35814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3" name="Line 5"/>
          <p:cNvSpPr>
            <a:spLocks noChangeShapeType="1"/>
          </p:cNvSpPr>
          <p:nvPr/>
        </p:nvSpPr>
        <p:spPr bwMode="auto">
          <a:xfrm>
            <a:off x="2286000" y="42672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4" name="Line 6"/>
          <p:cNvSpPr>
            <a:spLocks noChangeShapeType="1"/>
          </p:cNvSpPr>
          <p:nvPr/>
        </p:nvSpPr>
        <p:spPr bwMode="auto">
          <a:xfrm>
            <a:off x="2286000" y="49530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5" name="Line 7"/>
          <p:cNvSpPr>
            <a:spLocks noChangeShapeType="1"/>
          </p:cNvSpPr>
          <p:nvPr/>
        </p:nvSpPr>
        <p:spPr bwMode="auto">
          <a:xfrm>
            <a:off x="2286000" y="56388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35052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7" name="Line 9"/>
          <p:cNvSpPr>
            <a:spLocks noChangeShapeType="1"/>
          </p:cNvSpPr>
          <p:nvPr/>
        </p:nvSpPr>
        <p:spPr bwMode="auto">
          <a:xfrm>
            <a:off x="41910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>
            <a:off x="48768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9" name="Line 11"/>
          <p:cNvSpPr>
            <a:spLocks noChangeShapeType="1"/>
          </p:cNvSpPr>
          <p:nvPr/>
        </p:nvSpPr>
        <p:spPr bwMode="auto">
          <a:xfrm>
            <a:off x="5562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6324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7086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>
            <a:off x="2514600" y="2819400"/>
            <a:ext cx="12954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3733800" y="4038600"/>
            <a:ext cx="762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>
            <a:off x="2286000" y="5257800"/>
            <a:ext cx="1447800" cy="226986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5" name="Line 17"/>
          <p:cNvSpPr>
            <a:spLocks noChangeShapeType="1"/>
          </p:cNvSpPr>
          <p:nvPr/>
        </p:nvSpPr>
        <p:spPr bwMode="auto">
          <a:xfrm flipV="1">
            <a:off x="3810000" y="3962400"/>
            <a:ext cx="2895600" cy="76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6" name="Line 18"/>
          <p:cNvSpPr>
            <a:spLocks noChangeShapeType="1"/>
          </p:cNvSpPr>
          <p:nvPr/>
        </p:nvSpPr>
        <p:spPr bwMode="auto">
          <a:xfrm flipV="1">
            <a:off x="6705599" y="3475008"/>
            <a:ext cx="1365783" cy="487392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>
            <a:off x="3733800" y="5257800"/>
            <a:ext cx="2971800" cy="1524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8" name="Line 20"/>
          <p:cNvSpPr>
            <a:spLocks noChangeShapeType="1"/>
          </p:cNvSpPr>
          <p:nvPr/>
        </p:nvSpPr>
        <p:spPr bwMode="auto">
          <a:xfrm flipV="1">
            <a:off x="6705600" y="3962400"/>
            <a:ext cx="0" cy="14478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9" name="Line 21"/>
          <p:cNvSpPr>
            <a:spLocks noChangeShapeType="1"/>
          </p:cNvSpPr>
          <p:nvPr/>
        </p:nvSpPr>
        <p:spPr bwMode="auto">
          <a:xfrm>
            <a:off x="6705600" y="5410200"/>
            <a:ext cx="1219200" cy="442938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0" name="Text Box 22"/>
              <p:cNvSpPr txBox="1">
                <a:spLocks noChangeArrowheads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151" name="Text Box 23"/>
              <p:cNvSpPr txBox="1">
                <a:spLocks noChangeArrowheads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2" name="AutoShape 24"/>
          <p:cNvSpPr>
            <a:spLocks/>
          </p:cNvSpPr>
          <p:nvPr/>
        </p:nvSpPr>
        <p:spPr bwMode="auto">
          <a:xfrm rot="-5624888">
            <a:off x="4381500" y="3589338"/>
            <a:ext cx="381000" cy="13716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3" name="Text Box 25"/>
              <p:cNvSpPr txBox="1">
                <a:spLocks noChangeArrowheads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4" name="AutoShape 26"/>
          <p:cNvSpPr>
            <a:spLocks/>
          </p:cNvSpPr>
          <p:nvPr/>
        </p:nvSpPr>
        <p:spPr bwMode="auto">
          <a:xfrm rot="-16298412">
            <a:off x="5029995" y="2358232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5" name="Text Box 27"/>
              <p:cNvSpPr txBox="1">
                <a:spLocks noChangeArrowheads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5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6" name="Oval 28"/>
          <p:cNvSpPr>
            <a:spLocks noChangeArrowheads="1"/>
          </p:cNvSpPr>
          <p:nvPr/>
        </p:nvSpPr>
        <p:spPr bwMode="auto">
          <a:xfrm>
            <a:off x="5105400" y="3886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7" name="Text Box 29"/>
              <p:cNvSpPr txBox="1">
                <a:spLocks noChangeArrowheads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7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blipFill>
                <a:blip r:embed="rId7"/>
                <a:stretch>
                  <a:fillRect b="-49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8" name="Line 30"/>
          <p:cNvSpPr>
            <a:spLocks noChangeShapeType="1"/>
          </p:cNvSpPr>
          <p:nvPr/>
        </p:nvSpPr>
        <p:spPr bwMode="auto">
          <a:xfrm flipH="1">
            <a:off x="5257796" y="2800729"/>
            <a:ext cx="493355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EC5DBE8B-C1AF-F74B-9B44-A36C01714CE2}"/>
              </a:ext>
            </a:extLst>
          </p:cNvPr>
          <p:cNvSpPr/>
          <p:nvPr/>
        </p:nvSpPr>
        <p:spPr bwMode="auto">
          <a:xfrm>
            <a:off x="5824129" y="2110295"/>
            <a:ext cx="325464" cy="1177339"/>
          </a:xfrm>
          <a:prstGeom prst="lef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E6F71DE-BDAF-8147-86D3-2080FCAC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38914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nimBg="1"/>
      <p:bldP spid="176133" grpId="0" animBg="1"/>
      <p:bldP spid="176134" grpId="0" animBg="1"/>
      <p:bldP spid="176135" grpId="0" animBg="1"/>
      <p:bldP spid="176136" grpId="0" animBg="1"/>
      <p:bldP spid="176137" grpId="0" animBg="1"/>
      <p:bldP spid="176138" grpId="0" animBg="1"/>
      <p:bldP spid="176139" grpId="0" animBg="1"/>
      <p:bldP spid="176140" grpId="0" animBg="1"/>
      <p:bldP spid="176141" grpId="0" animBg="1"/>
      <p:bldP spid="176142" grpId="0" animBg="1"/>
      <p:bldP spid="176143" grpId="0" animBg="1"/>
      <p:bldP spid="176144" grpId="0" animBg="1"/>
      <p:bldP spid="176145" grpId="0" animBg="1"/>
      <p:bldP spid="176146" grpId="0" animBg="1"/>
      <p:bldP spid="176147" grpId="0" animBg="1"/>
      <p:bldP spid="176148" grpId="0" animBg="1"/>
      <p:bldP spid="176149" grpId="0" animBg="1"/>
      <p:bldP spid="176150" grpId="0"/>
      <p:bldP spid="176151" grpId="0"/>
      <p:bldP spid="176152" grpId="0" animBg="1"/>
      <p:bldP spid="176153" grpId="0"/>
      <p:bldP spid="176154" grpId="0" animBg="1"/>
      <p:bldP spid="176155" grpId="0"/>
      <p:bldP spid="176156" grpId="0" animBg="1"/>
      <p:bldP spid="176157" grpId="0"/>
      <p:bldP spid="17615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Phong</a:t>
            </a:r>
            <a:r>
              <a:rPr lang="en-US" altLang="ko-KR" dirty="0"/>
              <a:t> Shading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8F8-F4F1-46BD-961C-168C0DFB4B71}" type="slidenum">
              <a:rPr lang="ko-KR" altLang="en-US"/>
              <a:pPr/>
              <a:t>19</a:t>
            </a:fld>
            <a:endParaRPr lang="ko-KR" altLang="en-US"/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/>
        </p:nvGraphicFramePr>
        <p:xfrm>
          <a:off x="6323840" y="1114588"/>
          <a:ext cx="5563360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591400" imgH="6438960" progId="Imaging.Document">
                  <p:embed/>
                </p:oleObj>
              </mc:Choice>
              <mc:Fallback>
                <p:oleObj name="이미지 문서" r:id="rId3" imgW="8591400" imgH="6438960" progId="Imaging.Document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840" y="1114588"/>
                        <a:ext cx="5563360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/>
        </p:nvGraphicFramePr>
        <p:xfrm>
          <a:off x="444093" y="1114588"/>
          <a:ext cx="5563306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591400" imgH="6438960" progId="Imaging.Document">
                  <p:embed/>
                </p:oleObj>
              </mc:Choice>
              <mc:Fallback>
                <p:oleObj name="이미지 문서" r:id="rId5" imgW="8591400" imgH="6438960" progId="Imaging.Document">
                  <p:embed/>
                  <p:pic>
                    <p:nvPicPr>
                      <p:cNvPr id="180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93" y="1114588"/>
                        <a:ext cx="5563306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C62712A-AF3F-3846-837D-73C5C83D9B0A}"/>
              </a:ext>
            </a:extLst>
          </p:cNvPr>
          <p:cNvSpPr/>
          <p:nvPr/>
        </p:nvSpPr>
        <p:spPr>
          <a:xfrm>
            <a:off x="2372864" y="530752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Gouraud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60538-05AE-7344-98D8-A603CDB322BA}"/>
              </a:ext>
            </a:extLst>
          </p:cNvPr>
          <p:cNvSpPr/>
          <p:nvPr/>
        </p:nvSpPr>
        <p:spPr>
          <a:xfrm>
            <a:off x="8675754" y="530752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Phong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3DC0E3-2129-CD4A-9E58-8CB4B4C7147C}"/>
              </a:ext>
            </a:extLst>
          </p:cNvPr>
          <p:cNvSpPr/>
          <p:nvPr/>
        </p:nvSpPr>
        <p:spPr>
          <a:xfrm>
            <a:off x="1138402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4257D-BC65-D741-BF30-8FB473432E7B}"/>
              </a:ext>
            </a:extLst>
          </p:cNvPr>
          <p:cNvSpPr/>
          <p:nvPr/>
        </p:nvSpPr>
        <p:spPr>
          <a:xfrm>
            <a:off x="6323840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571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383822" y="1080273"/>
            <a:ext cx="10769600" cy="3663117"/>
          </a:xfrm>
        </p:spPr>
        <p:txBody>
          <a:bodyPr>
            <a:normAutofit/>
          </a:bodyPr>
          <a:lstStyle/>
          <a:p>
            <a:r>
              <a:rPr lang="en-US" altLang="ko-KR" dirty="0"/>
              <a:t>Local Illumination</a:t>
            </a:r>
          </a:p>
          <a:p>
            <a:pPr lvl="1"/>
            <a:r>
              <a:rPr lang="en-US" altLang="ko-KR" sz="2000" dirty="0"/>
              <a:t>Direct illumination of surfaces by light sources</a:t>
            </a:r>
          </a:p>
          <a:p>
            <a:pPr lvl="1"/>
            <a:r>
              <a:rPr lang="en-US" altLang="ko-KR" sz="2000" dirty="0"/>
              <a:t>e.g. </a:t>
            </a:r>
            <a:r>
              <a:rPr lang="en-US" altLang="ko-KR" sz="2000" dirty="0" err="1"/>
              <a:t>Phong</a:t>
            </a:r>
            <a:r>
              <a:rPr lang="en-US" altLang="ko-KR" sz="2000" dirty="0"/>
              <a:t> and Cook/</a:t>
            </a:r>
            <a:r>
              <a:rPr lang="en-US" altLang="ko-KR" sz="2000" dirty="0" err="1"/>
              <a:t>Torrence</a:t>
            </a:r>
            <a:r>
              <a:rPr lang="en-US" altLang="ko-KR" sz="2000" dirty="0"/>
              <a:t> illumination</a:t>
            </a:r>
          </a:p>
          <a:p>
            <a:pPr lvl="1"/>
            <a:endParaRPr lang="en-US" altLang="ko-KR" sz="2000" dirty="0"/>
          </a:p>
          <a:p>
            <a:r>
              <a:rPr lang="en-US" altLang="ko-KR" dirty="0"/>
              <a:t>Global (Indirect) Illumination</a:t>
            </a:r>
          </a:p>
          <a:p>
            <a:pPr lvl="1"/>
            <a:r>
              <a:rPr lang="en-US" altLang="ko-KR" sz="2000" dirty="0"/>
              <a:t>Local model + Light reflected from other surfaces to the current surface</a:t>
            </a:r>
          </a:p>
          <a:p>
            <a:pPr lvl="1"/>
            <a:r>
              <a:rPr lang="en-US" altLang="ko-KR" sz="2000" dirty="0"/>
              <a:t>More physically correct, more realistic images</a:t>
            </a:r>
          </a:p>
          <a:p>
            <a:pPr lvl="1"/>
            <a:r>
              <a:rPr lang="en-US" altLang="ko-KR" sz="2000" dirty="0"/>
              <a:t>Computationally expensive </a:t>
            </a:r>
            <a:endParaRPr lang="ko-KR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214" name="Rectangle 45"/>
          <p:cNvSpPr>
            <a:spLocks noGrp="1" noChangeArrowheads="1"/>
          </p:cNvSpPr>
          <p:nvPr>
            <p:ph type="title"/>
          </p:nvPr>
        </p:nvSpPr>
        <p:spPr>
          <a:xfrm>
            <a:off x="383822" y="182880"/>
            <a:ext cx="11503378" cy="720646"/>
          </a:xfrm>
        </p:spPr>
        <p:txBody>
          <a:bodyPr>
            <a:noAutofit/>
          </a:bodyPr>
          <a:lstStyle/>
          <a:p>
            <a:r>
              <a:rPr lang="en-US" dirty="0"/>
              <a:t>Local (Direct) vs Global (Indirect) Illumination</a:t>
            </a:r>
          </a:p>
        </p:txBody>
      </p:sp>
      <p:pic>
        <p:nvPicPr>
          <p:cNvPr id="1026" name="Picture 2" descr="http://image.slidesharecdn.com/08-raytracingandradiosity-140618183102-phpapp01/95/grphics08-raytracing-and-radiosity-4-638.jpg?cb=14031163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22631" r="8344" b="16994"/>
          <a:stretch/>
        </p:blipFill>
        <p:spPr bwMode="auto">
          <a:xfrm>
            <a:off x="6931707" y="3629348"/>
            <a:ext cx="4923904" cy="2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B2F26DF-8837-7D4A-B018-1AE7F12AB44D}"/>
              </a:ext>
            </a:extLst>
          </p:cNvPr>
          <p:cNvGrpSpPr/>
          <p:nvPr/>
        </p:nvGrpSpPr>
        <p:grpSpPr>
          <a:xfrm>
            <a:off x="1492460" y="6025078"/>
            <a:ext cx="2844592" cy="375724"/>
            <a:chOff x="1371726" y="4688323"/>
            <a:chExt cx="2844592" cy="375724"/>
          </a:xfrm>
        </p:grpSpPr>
        <p:sp>
          <p:nvSpPr>
            <p:cNvPr id="7" name="TextBox 6"/>
            <p:cNvSpPr txBox="1"/>
            <p:nvPr/>
          </p:nvSpPr>
          <p:spPr>
            <a:xfrm>
              <a:off x="1371726" y="4688323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Local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4866" y="4694715"/>
              <a:ext cx="851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Global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DE089F-795E-A744-981A-C17A70522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1"/>
          <a:stretch/>
        </p:blipFill>
        <p:spPr>
          <a:xfrm>
            <a:off x="1042678" y="4240332"/>
            <a:ext cx="3782461" cy="17911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D9D617-D833-474C-ADC5-2E6C89524A2C}"/>
              </a:ext>
            </a:extLst>
          </p:cNvPr>
          <p:cNvSpPr/>
          <p:nvPr/>
        </p:nvSpPr>
        <p:spPr>
          <a:xfrm>
            <a:off x="704681" y="628805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100" dirty="0"/>
              <a:t>https://www.semanticscholar.org/paper/Comparing-a-Clipmap-to-a-Sparse-Voxel-Octree-for-Arneb%C3%A4ck/53a3f2a5f629745643a42658aebd9519e0fbf290/figure/0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37B6F5-CB95-AC40-9F0F-0A56D5D62274}"/>
              </a:ext>
            </a:extLst>
          </p:cNvPr>
          <p:cNvSpPr/>
          <p:nvPr/>
        </p:nvSpPr>
        <p:spPr>
          <a:xfrm>
            <a:off x="6800681" y="6288050"/>
            <a:ext cx="5364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https://www.slideshare.net/michaeljamesheron/08-raytracing-and-radiosity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09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1385888"/>
          </a:xfrm>
        </p:spPr>
        <p:txBody>
          <a:bodyPr/>
          <a:lstStyle/>
          <a:p>
            <a:r>
              <a:rPr lang="en-US" altLang="ko-KR" dirty="0"/>
              <a:t>No curved primitives in OpenGL such as circle, sphere, and free-form surface</a:t>
            </a:r>
          </a:p>
          <a:p>
            <a:pPr lvl="1"/>
            <a:r>
              <a:rPr lang="en-US" altLang="ko-KR" dirty="0"/>
              <a:t>They should be rendered only with lines and triangles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D8841-C7EF-BE41-ABC3-54CF28C2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85" y="3607693"/>
            <a:ext cx="2234434" cy="222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74E82-62F7-A545-96E5-4385E5B91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5" y="3883223"/>
            <a:ext cx="2684463" cy="16777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910504-F49E-0649-9F46-CB93C9848E26}"/>
              </a:ext>
            </a:extLst>
          </p:cNvPr>
          <p:cNvSpPr/>
          <p:nvPr/>
        </p:nvSpPr>
        <p:spPr>
          <a:xfrm>
            <a:off x="8548485" y="5934845"/>
            <a:ext cx="18498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100" dirty="0"/>
              <a:t>http://www.songho.ca/opengl/</a:t>
            </a:r>
            <a:r>
              <a:rPr lang="en" altLang="ko-Kore-KR" sz="1100" dirty="0" err="1"/>
              <a:t>gl_sphere.html</a:t>
            </a:r>
            <a:endParaRPr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EC4DC6-5427-7F4D-8D72-818E2F47C7D3}"/>
              </a:ext>
            </a:extLst>
          </p:cNvPr>
          <p:cNvSpPr/>
          <p:nvPr/>
        </p:nvSpPr>
        <p:spPr>
          <a:xfrm>
            <a:off x="5903381" y="5919457"/>
            <a:ext cx="1849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https://nullprogram.com/blog/2014/06/01/</a:t>
            </a:r>
            <a:endParaRPr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33F22E-C941-9546-BE9F-1A2FA070D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7" y="3396555"/>
            <a:ext cx="1393825" cy="1393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1CCBDB-63A9-E840-A75C-9DF592A6F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218" y="3167955"/>
            <a:ext cx="1804987" cy="1804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95C9D6-17EA-CD4F-89EA-71DEDA67F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200" y="1835945"/>
            <a:ext cx="2928856" cy="1640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636529-E368-054C-B407-793F69747811}"/>
              </a:ext>
            </a:extLst>
          </p:cNvPr>
          <p:cNvSpPr/>
          <p:nvPr/>
        </p:nvSpPr>
        <p:spPr>
          <a:xfrm>
            <a:off x="8583834" y="3429000"/>
            <a:ext cx="2928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https://horstsondermann.com/grasshopper-archicad-freeform-surface-grid/</a:t>
            </a:r>
            <a:endParaRPr lang="ko-Kore-KR" altLang="en-US" sz="1200" dirty="0"/>
          </a:p>
        </p:txBody>
      </p:sp>
      <p:sp>
        <p:nvSpPr>
          <p:cNvPr id="2" name="톱니 모양의 오른쪽 화살표[N] 1">
            <a:extLst>
              <a:ext uri="{FF2B5EF4-FFF2-40B4-BE49-F238E27FC236}">
                <a16:creationId xmlns:a16="http://schemas.microsoft.com/office/drawing/2014/main" id="{EA62F0D2-D2A1-F44F-84A9-A228548E53B7}"/>
              </a:ext>
            </a:extLst>
          </p:cNvPr>
          <p:cNvSpPr/>
          <p:nvPr/>
        </p:nvSpPr>
        <p:spPr bwMode="auto">
          <a:xfrm>
            <a:off x="4386263" y="3883223"/>
            <a:ext cx="771525" cy="545902"/>
          </a:xfrm>
          <a:prstGeom prst="notched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- 2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2202382"/>
          </a:xfrm>
        </p:spPr>
        <p:txBody>
          <a:bodyPr/>
          <a:lstStyle/>
          <a:p>
            <a:r>
              <a:rPr lang="en-US" altLang="ko-KR" dirty="0"/>
              <a:t>Use the same primitives (triangles) but rendered differently </a:t>
            </a:r>
          </a:p>
          <a:p>
            <a:r>
              <a:rPr lang="en-US" altLang="ko-KR" dirty="0"/>
              <a:t>Smooth shading</a:t>
            </a:r>
          </a:p>
          <a:p>
            <a:pPr lvl="1"/>
            <a:r>
              <a:rPr lang="en-US" altLang="ko-KR" dirty="0"/>
              <a:t>Render the curved objects with smoothly interpolated normal vectors</a:t>
            </a:r>
          </a:p>
          <a:p>
            <a:r>
              <a:rPr lang="en-US" altLang="ko-KR" dirty="0"/>
              <a:t>Flat shading</a:t>
            </a:r>
          </a:p>
          <a:p>
            <a:pPr lvl="1"/>
            <a:r>
              <a:rPr lang="en-US" altLang="ko-KR" dirty="0"/>
              <a:t>Render the curved objects with discrete normal vectors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FB611E-85E8-0B4A-8B0B-051124EF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3429000"/>
            <a:ext cx="4935080" cy="2563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B7FDD4-57BE-A843-B253-5D1BA020C68E}"/>
              </a:ext>
            </a:extLst>
          </p:cNvPr>
          <p:cNvSpPr/>
          <p:nvPr/>
        </p:nvSpPr>
        <p:spPr>
          <a:xfrm>
            <a:off x="652463" y="6076295"/>
            <a:ext cx="5049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https://stackoverflow.com/questions/34731942/how-to-do-flat-shaded-polygons-geometry-in-scenekit-i-e-not-smooth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080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 Shading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>
          <a:xfrm>
            <a:off x="461962" y="1104107"/>
            <a:ext cx="11026094" cy="1496218"/>
          </a:xfrm>
        </p:spPr>
        <p:txBody>
          <a:bodyPr/>
          <a:lstStyle/>
          <a:p>
            <a:r>
              <a:rPr lang="en-US" altLang="ko-KR" dirty="0"/>
              <a:t>No vertex normal but only face normal for mesh object</a:t>
            </a:r>
          </a:p>
          <a:p>
            <a:r>
              <a:rPr lang="en-US" altLang="ko-KR" dirty="0"/>
              <a:t>At each vertex, the normal is the same as the face normal </a:t>
            </a:r>
          </a:p>
          <a:p>
            <a:r>
              <a:rPr lang="en-US" altLang="ko-KR" dirty="0"/>
              <a:t>Common vertices have different normal for each polygon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95859-B1D5-45F5-AE88-957A771CD4FB}" type="slidenum">
              <a:rPr lang="ko-KR" altLang="en-US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14" y="2974693"/>
            <a:ext cx="3156327" cy="3071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ABE833-55F7-7F4A-A2DD-4A40C2C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37" y="3039195"/>
            <a:ext cx="3513138" cy="27146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7D4A57-3D9B-644B-A29B-4FFAD08C07D3}"/>
              </a:ext>
            </a:extLst>
          </p:cNvPr>
          <p:cNvSpPr/>
          <p:nvPr/>
        </p:nvSpPr>
        <p:spPr>
          <a:xfrm>
            <a:off x="5094537" y="5869597"/>
            <a:ext cx="3513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https://catlikecoding.com/unity/tutorials/advanced-rendering/flat-and-wireframe-shading/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7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637F-E997-8B4B-870F-FBB9F05D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Normal vector: computed at each vertex</a:t>
                </a:r>
              </a:p>
              <a:p>
                <a:pPr lvl="1"/>
                <a:r>
                  <a:rPr lang="en-US" altLang="ko-KR" dirty="0"/>
                  <a:t>Vertex normal: average of all incident face’s (unit) normal vectors</a:t>
                </a:r>
              </a:p>
              <a:p>
                <a:pPr lvl="1"/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)/4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3" t="-16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DDE9C-B114-E746-B483-8C35593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59D5-4D83-764A-951A-1002F487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3" y="2641169"/>
            <a:ext cx="6387455" cy="35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83335-AE62-8B43-A720-E679722F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15" y="2866595"/>
            <a:ext cx="3553201" cy="32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9C990EA-1250-5346-B3FF-DEB6E90E6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1" r="-1940"/>
          <a:stretch/>
        </p:blipFill>
        <p:spPr>
          <a:xfrm>
            <a:off x="5900254" y="1425569"/>
            <a:ext cx="5249320" cy="3656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E3E84-240B-6544-A87A-6F228CF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" y="228600"/>
            <a:ext cx="11717003" cy="457200"/>
          </a:xfrm>
        </p:spPr>
        <p:txBody>
          <a:bodyPr/>
          <a:lstStyle/>
          <a:p>
            <a:r>
              <a:rPr kumimoji="1" lang="en-US" altLang="ko-Kore-KR" sz="3200" dirty="0"/>
              <a:t>Interpolating Normal </a:t>
            </a:r>
            <a:r>
              <a:rPr lang="en-US" altLang="ko-Kore-KR" sz="3200" dirty="0"/>
              <a:t>for Flat and Smooth Shading</a:t>
            </a:r>
            <a:endParaRPr kumimoji="1" lang="ko-Kore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2A1A49-75DC-2F4B-A2A2-9B6F1B64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7AB8E-9E9B-744B-9B03-BB2C1FA6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26" y="1474505"/>
            <a:ext cx="3758174" cy="3656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C3861-DD8C-DF44-91AA-940A32F0B8E9}"/>
              </a:ext>
            </a:extLst>
          </p:cNvPr>
          <p:cNvSpPr txBox="1"/>
          <p:nvPr/>
        </p:nvSpPr>
        <p:spPr>
          <a:xfrm>
            <a:off x="1376716" y="370774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Shading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C3DF3F-68E5-0B48-A9C1-4C2F0B500403}"/>
              </a:ext>
            </a:extLst>
          </p:cNvPr>
          <p:cNvCxnSpPr/>
          <p:nvPr/>
        </p:nvCxnSpPr>
        <p:spPr bwMode="auto">
          <a:xfrm flipV="1">
            <a:off x="1685925" y="188595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A96AF2-336F-8449-8C77-4FB61FFBC701}"/>
              </a:ext>
            </a:extLst>
          </p:cNvPr>
          <p:cNvCxnSpPr/>
          <p:nvPr/>
        </p:nvCxnSpPr>
        <p:spPr bwMode="auto">
          <a:xfrm flipV="1">
            <a:off x="2000250" y="2045255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030333-376E-6A4E-B0D8-78F41CF7A2C6}"/>
              </a:ext>
            </a:extLst>
          </p:cNvPr>
          <p:cNvCxnSpPr/>
          <p:nvPr/>
        </p:nvCxnSpPr>
        <p:spPr bwMode="auto">
          <a:xfrm flipV="1">
            <a:off x="2314482" y="220456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67F2B7-4C76-2A4D-8C46-E2E03DF71155}"/>
              </a:ext>
            </a:extLst>
          </p:cNvPr>
          <p:cNvCxnSpPr/>
          <p:nvPr/>
        </p:nvCxnSpPr>
        <p:spPr bwMode="auto">
          <a:xfrm flipV="1">
            <a:off x="2564232" y="2359579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4E774-BDBC-E344-B5A5-DD004533A835}"/>
              </a:ext>
            </a:extLst>
          </p:cNvPr>
          <p:cNvCxnSpPr/>
          <p:nvPr/>
        </p:nvCxnSpPr>
        <p:spPr bwMode="auto">
          <a:xfrm flipV="1">
            <a:off x="3000188" y="3128266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5999CB-2A96-384A-8F5B-5982BA966F25}"/>
              </a:ext>
            </a:extLst>
          </p:cNvPr>
          <p:cNvCxnSpPr/>
          <p:nvPr/>
        </p:nvCxnSpPr>
        <p:spPr bwMode="auto">
          <a:xfrm flipV="1">
            <a:off x="3110731" y="3410377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6B5615-5092-0A44-9B93-F17D282A6FBA}"/>
              </a:ext>
            </a:extLst>
          </p:cNvPr>
          <p:cNvCxnSpPr/>
          <p:nvPr/>
        </p:nvCxnSpPr>
        <p:spPr bwMode="auto">
          <a:xfrm flipV="1">
            <a:off x="3248843" y="3691368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E2ACAA-E310-8049-9448-6C2405A640E5}"/>
              </a:ext>
            </a:extLst>
          </p:cNvPr>
          <p:cNvCxnSpPr/>
          <p:nvPr/>
        </p:nvCxnSpPr>
        <p:spPr bwMode="auto">
          <a:xfrm flipV="1">
            <a:off x="3372667" y="3972359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995D46-1E21-284D-8F8C-C9C0C0D7DDD9}"/>
              </a:ext>
            </a:extLst>
          </p:cNvPr>
          <p:cNvSpPr txBox="1"/>
          <p:nvPr/>
        </p:nvSpPr>
        <p:spPr>
          <a:xfrm>
            <a:off x="1093828" y="5114609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Parallel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59036-B3B4-2747-9A28-466B912E7DEF}"/>
              </a:ext>
            </a:extLst>
          </p:cNvPr>
          <p:cNvSpPr txBox="1"/>
          <p:nvPr/>
        </p:nvSpPr>
        <p:spPr>
          <a:xfrm>
            <a:off x="6338888" y="5082419"/>
            <a:ext cx="33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Interpolated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B2F03-295D-8C43-B71B-E9A51ABAC719}"/>
              </a:ext>
            </a:extLst>
          </p:cNvPr>
          <p:cNvSpPr txBox="1"/>
          <p:nvPr/>
        </p:nvSpPr>
        <p:spPr>
          <a:xfrm>
            <a:off x="6868905" y="370774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4CB48D-211C-4F44-816E-D99B9EDF0085}"/>
              </a:ext>
            </a:extLst>
          </p:cNvPr>
          <p:cNvSpPr txBox="1"/>
          <p:nvPr/>
        </p:nvSpPr>
        <p:spPr>
          <a:xfrm>
            <a:off x="1345500" y="5785563"/>
            <a:ext cx="950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and Smooth shadings can be implemented both with </a:t>
            </a:r>
            <a:r>
              <a:rPr kumimoji="1" lang="en-US" altLang="ko-Kore-KR" dirty="0" err="1"/>
              <a:t>Gouraud</a:t>
            </a:r>
            <a:r>
              <a:rPr kumimoji="1" lang="en-US" altLang="ko-Kore-KR" dirty="0"/>
              <a:t> and </a:t>
            </a:r>
            <a:r>
              <a:rPr kumimoji="1" lang="en-US" altLang="ko-Kore-KR" dirty="0" err="1"/>
              <a:t>Phong</a:t>
            </a:r>
            <a:r>
              <a:rPr kumimoji="1" lang="en-US" altLang="ko-Kore-KR" dirty="0"/>
              <a:t> Shading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442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84630"/>
                <a:ext cx="11379200" cy="2581458"/>
              </a:xfrm>
            </p:spPr>
            <p:txBody>
              <a:bodyPr/>
              <a:lstStyle/>
              <a:p>
                <a:r>
                  <a:rPr lang="en-US" altLang="ko-KR" sz="2400" dirty="0"/>
                  <a:t>Note</a:t>
                </a:r>
              </a:p>
              <a:p>
                <a:pPr lvl="1"/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Reflection Model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shading algorithm</a:t>
                </a:r>
              </a:p>
              <a:p>
                <a:r>
                  <a:rPr lang="en-US" altLang="ko-KR" sz="2400" dirty="0"/>
                  <a:t>Reflection</a:t>
                </a:r>
              </a:p>
              <a:p>
                <a:pPr lvl="1"/>
                <a:r>
                  <a:rPr lang="en-US" altLang="ko-KR" sz="2000" dirty="0"/>
                  <a:t>Color of an object = Reflection of incoming lights</a:t>
                </a:r>
              </a:p>
              <a:p>
                <a:r>
                  <a:rPr lang="en-US" altLang="ko-KR" sz="2400" dirty="0"/>
                  <a:t>Reflected light of object = </a:t>
                </a:r>
                <a:r>
                  <a:rPr lang="en-US" altLang="ko-KR" sz="2000" dirty="0"/>
                  <a:t>Ambient reflection + Diffuse reflection + Specular reflection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184630"/>
                <a:ext cx="11379200" cy="2581458"/>
              </a:xfrm>
              <a:blipFill>
                <a:blip r:embed="rId3"/>
                <a:stretch>
                  <a:fillRect l="-892" t="-2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F285C-E744-8D40-98E2-6C99A98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24" y="3648302"/>
            <a:ext cx="3073576" cy="260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371B1-5111-8B45-99AF-2BBC73C06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954726"/>
            <a:ext cx="7906214" cy="22970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0BE397-60A7-3B49-96F6-80D3FE448835}"/>
              </a:ext>
            </a:extLst>
          </p:cNvPr>
          <p:cNvSpPr/>
          <p:nvPr/>
        </p:nvSpPr>
        <p:spPr>
          <a:xfrm>
            <a:off x="1311507" y="6211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CC8BA-2779-0843-B774-8A3C37E2D63E}"/>
              </a:ext>
            </a:extLst>
          </p:cNvPr>
          <p:cNvSpPr/>
          <p:nvPr/>
        </p:nvSpPr>
        <p:spPr>
          <a:xfrm>
            <a:off x="8312614" y="6251802"/>
            <a:ext cx="3647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http://www.erimez.com/misc/Softimage/tutorials/si_help/introduction/si_uk_matter_intro.htm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6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Three Components in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Constants for controlling the proportions of three components: ambient, diffuse, and specular.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  <a:blipFill>
                <a:blip r:embed="rId4"/>
                <a:stretch>
                  <a:fillRect l="-472" t="-5882" r="-1415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3ACA-F3EF-421A-9B64-0FB2C91A73E8}" type="slidenum">
              <a:rPr lang="ko-KR" altLang="en-US"/>
              <a:pPr/>
              <a:t>4</a:t>
            </a:fld>
            <a:endParaRPr lang="ko-KR" altLang="en-US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49"/>
          <a:stretch/>
        </p:blipFill>
        <p:spPr bwMode="auto">
          <a:xfrm>
            <a:off x="1007390" y="946011"/>
            <a:ext cx="8386833" cy="248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5E3C6C-A6A3-1DE4-CE9C-57CDF104F767}"/>
              </a:ext>
            </a:extLst>
          </p:cNvPr>
          <p:cNvSpPr/>
          <p:nvPr/>
        </p:nvSpPr>
        <p:spPr>
          <a:xfrm>
            <a:off x="2608289" y="1543987"/>
            <a:ext cx="3028013" cy="509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Ambient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Ambient reflection: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Constant, default color (without apparent lighting)</a:t>
                </a:r>
              </a:p>
              <a:p>
                <a:pPr lvl="1"/>
                <a:r>
                  <a:rPr lang="en-US" altLang="ko-KR" dirty="0"/>
                  <a:t>If no ambient reflection, we can see nothing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15" t="-1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FCF66-6115-5244-884B-4B29B777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5383"/>
          <a:stretch/>
        </p:blipFill>
        <p:spPr>
          <a:xfrm>
            <a:off x="1742389" y="2669112"/>
            <a:ext cx="2271671" cy="26812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BC0864-5691-C84C-8399-8304A949F3F5}"/>
              </a:ext>
            </a:extLst>
          </p:cNvPr>
          <p:cNvSpPr/>
          <p:nvPr/>
        </p:nvSpPr>
        <p:spPr>
          <a:xfrm>
            <a:off x="1742389" y="535032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15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idx="1"/>
          </p:nvPr>
        </p:nvSpPr>
        <p:spPr>
          <a:xfrm>
            <a:off x="3284349" y="1112004"/>
            <a:ext cx="2619214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Only Ambient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572FF-D76B-4CB3-8737-9976FABE2E62}" type="slidenum">
              <a:rPr lang="ko-KR" altLang="en-US"/>
              <a:pPr/>
              <a:t>6</a:t>
            </a:fld>
            <a:endParaRPr lang="ko-KR" altLang="en-US"/>
          </a:p>
        </p:txBody>
      </p:sp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1469756" y="1645404"/>
          <a:ext cx="6248400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07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756" y="1645404"/>
                        <a:ext cx="6248400" cy="468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76D9D4A-9E76-F241-8B97-6F7DBB795406}"/>
              </a:ext>
            </a:extLst>
          </p:cNvPr>
          <p:cNvSpPr/>
          <p:nvPr/>
        </p:nvSpPr>
        <p:spPr>
          <a:xfrm>
            <a:off x="7784908" y="5873214"/>
            <a:ext cx="3952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253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Diffuse Component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intensity of the incident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angle between surface normal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) and light source direction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both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are unit vectors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6B4B3B-F0E4-154C-A094-C69DABC12B0C}"/>
              </a:ext>
            </a:extLst>
          </p:cNvPr>
          <p:cNvGrpSpPr/>
          <p:nvPr/>
        </p:nvGrpSpPr>
        <p:grpSpPr>
          <a:xfrm>
            <a:off x="6633275" y="2844992"/>
            <a:ext cx="3700867" cy="2083469"/>
            <a:chOff x="6633275" y="2844992"/>
            <a:chExt cx="3700867" cy="2083469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3F3AFB4E-BFC9-124F-BCAD-567A3B5CFBD5}"/>
                </a:ext>
              </a:extLst>
            </p:cNvPr>
            <p:cNvCxnSpPr/>
            <p:nvPr/>
          </p:nvCxnSpPr>
          <p:spPr bwMode="auto">
            <a:xfrm>
              <a:off x="6633275" y="4928461"/>
              <a:ext cx="292917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0DAFBA-CB70-3945-BC55-60A3A6C618B8}"/>
                </a:ext>
              </a:extLst>
            </p:cNvPr>
            <p:cNvCxnSpPr/>
            <p:nvPr/>
          </p:nvCxnSpPr>
          <p:spPr bwMode="auto">
            <a:xfrm flipV="1">
              <a:off x="7950631" y="3192651"/>
              <a:ext cx="0" cy="173581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D3B961C-A7CF-C14F-B938-B696BB47E5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50631" y="3766089"/>
              <a:ext cx="1611823" cy="11623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/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/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1CBC5D-09AD-294B-AB08-517FA78A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3689" y="3104239"/>
              <a:ext cx="830453" cy="830453"/>
            </a:xfrm>
            <a:prstGeom prst="rect">
              <a:avLst/>
            </a:prstGeom>
          </p:spPr>
        </p:pic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9C832C10-A6D1-C246-B52A-25EECFC793AF}"/>
                </a:ext>
              </a:extLst>
            </p:cNvPr>
            <p:cNvSpPr/>
            <p:nvPr/>
          </p:nvSpPr>
          <p:spPr bwMode="auto">
            <a:xfrm>
              <a:off x="7834266" y="4469029"/>
              <a:ext cx="472826" cy="449451"/>
            </a:xfrm>
            <a:prstGeom prst="arc">
              <a:avLst>
                <a:gd name="adj1" fmla="val 14672211"/>
                <a:gd name="adj2" fmla="val 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/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67F61C-1371-6F4A-BB1A-C4498BF0E7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31" t="11500" r="25694" b="27298"/>
          <a:stretch/>
        </p:blipFill>
        <p:spPr>
          <a:xfrm>
            <a:off x="1341120" y="4570328"/>
            <a:ext cx="2026920" cy="186541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6D5E97-3448-6040-851A-28815136CDC6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1" y="3795339"/>
            <a:ext cx="0" cy="93380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DDCFE6-BD62-AD4F-B2D3-909D020A3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262241"/>
            <a:ext cx="1001072" cy="9405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8D15D7-8312-054C-A54D-BE8CD0F6DFE6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506410"/>
            <a:ext cx="1949402" cy="69637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4E2A2C7-8230-3243-AADA-4AB564582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862" y="3934692"/>
            <a:ext cx="830453" cy="83045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B1E924-F787-2742-9531-EA220EFC35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0" y="4503202"/>
            <a:ext cx="2392610" cy="2602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idx="1"/>
          </p:nvPr>
        </p:nvSpPr>
        <p:spPr>
          <a:xfrm>
            <a:off x="7210701" y="1141385"/>
            <a:ext cx="3170695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Ambient + Diffuse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D0AE-C657-4A9B-9CE9-E7DE045C97AD}" type="slidenum">
              <a:rPr lang="ko-KR" altLang="en-US"/>
              <a:pPr/>
              <a:t>8</a:t>
            </a:fld>
            <a:endParaRPr lang="ko-KR" altLang="en-US"/>
          </a:p>
        </p:txBody>
      </p:sp>
      <p:graphicFrame>
        <p:nvGraphicFramePr>
          <p:cNvPr id="162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589721"/>
              </p:ext>
            </p:extLst>
          </p:nvPr>
        </p:nvGraphicFramePr>
        <p:xfrm>
          <a:off x="6320541" y="1791993"/>
          <a:ext cx="4951016" cy="371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541" y="1791993"/>
                        <a:ext cx="4951016" cy="3715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7619330-DB0D-D04D-97AB-6165731BF0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333" y="1797805"/>
          <a:ext cx="4943192" cy="370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7619330-DB0D-D04D-97AB-6165731BF0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33" y="1797805"/>
                        <a:ext cx="4943192" cy="3709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38F9038-37FC-D442-9C56-09A8220CF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25" y="1255712"/>
            <a:ext cx="2605007" cy="42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Only Ambient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A954A4-FC79-CF45-B8D9-AFD04B9553B0}"/>
              </a:ext>
            </a:extLst>
          </p:cNvPr>
          <p:cNvSpPr/>
          <p:nvPr/>
        </p:nvSpPr>
        <p:spPr>
          <a:xfrm>
            <a:off x="772333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C9CB26-CB54-C946-A665-90B97D4A1C61}"/>
              </a:ext>
            </a:extLst>
          </p:cNvPr>
          <p:cNvSpPr/>
          <p:nvPr/>
        </p:nvSpPr>
        <p:spPr>
          <a:xfrm>
            <a:off x="6320541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502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Incident and Reflected Light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28EA8B-2853-FF4A-8643-7E784B29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15" y="1383869"/>
            <a:ext cx="6463870" cy="409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45748B-864D-5E48-9C73-630E6D2E188A}"/>
              </a:ext>
            </a:extLst>
          </p:cNvPr>
          <p:cNvSpPr/>
          <p:nvPr/>
        </p:nvSpPr>
        <p:spPr>
          <a:xfrm>
            <a:off x="2700025" y="5483809"/>
            <a:ext cx="3045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https://en.wikipedia.org/wiki/Ray_(optics)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1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9698</TotalTime>
  <Words>2953</Words>
  <Application>Microsoft Macintosh PowerPoint</Application>
  <PresentationFormat>와이드스크린</PresentationFormat>
  <Paragraphs>272</Paragraphs>
  <Slides>24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굴림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이미지 문서</vt:lpstr>
      <vt:lpstr>비트맵 이미지</vt:lpstr>
      <vt:lpstr>07 Lighting_1</vt:lpstr>
      <vt:lpstr>Local (Direct) vs Global (Indirect) Illumination</vt:lpstr>
      <vt:lpstr>Phong Reflection Model</vt:lpstr>
      <vt:lpstr>Three Components in Reflection</vt:lpstr>
      <vt:lpstr>Ambient Reflection</vt:lpstr>
      <vt:lpstr>Rendering Example</vt:lpstr>
      <vt:lpstr>Diffuse Component</vt:lpstr>
      <vt:lpstr>Rendering Example</vt:lpstr>
      <vt:lpstr>Incident and Reflected Light</vt:lpstr>
      <vt:lpstr>Specular Component</vt:lpstr>
      <vt:lpstr>Rendering Example</vt:lpstr>
      <vt:lpstr>Effect of n in Specular Reflection</vt:lpstr>
      <vt:lpstr>Phong Reflection Model (Final)</vt:lpstr>
      <vt:lpstr>Simplification</vt:lpstr>
      <vt:lpstr>Reflection Model - Components</vt:lpstr>
      <vt:lpstr>Interpolative Shading Techniques</vt:lpstr>
      <vt:lpstr>Gouraud Shading</vt:lpstr>
      <vt:lpstr>Phong Shading</vt:lpstr>
      <vt:lpstr>Gouraud v.s. Phong Shading</vt:lpstr>
      <vt:lpstr>Smooth v.s Flat Shading - 1</vt:lpstr>
      <vt:lpstr>Smooth v.s Flat Shading - 2</vt:lpstr>
      <vt:lpstr>Flat Shading</vt:lpstr>
      <vt:lpstr>Smooth Shading</vt:lpstr>
      <vt:lpstr>Interpolating Normal for Flat and Smooth Shading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Video Temporal Consistency</dc:title>
  <dc:creator>김영석</dc:creator>
  <cp:lastModifiedBy>인권 이</cp:lastModifiedBy>
  <cp:revision>854</cp:revision>
  <dcterms:created xsi:type="dcterms:W3CDTF">2015-11-24T04:45:21Z</dcterms:created>
  <dcterms:modified xsi:type="dcterms:W3CDTF">2025-04-16T02:08:16Z</dcterms:modified>
</cp:coreProperties>
</file>